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7" r:id="rId2"/>
    <p:sldId id="267" r:id="rId3"/>
    <p:sldId id="280" r:id="rId4"/>
    <p:sldId id="278" r:id="rId5"/>
    <p:sldId id="281" r:id="rId6"/>
    <p:sldId id="282" r:id="rId7"/>
    <p:sldId id="268" r:id="rId8"/>
    <p:sldId id="283" r:id="rId9"/>
    <p:sldId id="286" r:id="rId10"/>
    <p:sldId id="284" r:id="rId11"/>
    <p:sldId id="287" r:id="rId12"/>
    <p:sldId id="285" r:id="rId13"/>
    <p:sldId id="288" r:id="rId14"/>
    <p:sldId id="275" r:id="rId15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7547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7" d="100"/>
          <a:sy n="127" d="100"/>
        </p:scale>
        <p:origin x="53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Workstation - OpenCV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(Foglio2!$E$2,Foglio2!$E$4:$E$5)</c:f>
              <c:strCache>
                <c:ptCount val="3"/>
                <c:pt idx="0">
                  <c:v>Media [µs]</c:v>
                </c:pt>
                <c:pt idx="1">
                  <c:v>Min [µs]</c:v>
                </c:pt>
                <c:pt idx="2">
                  <c:v>Max [µs]</c:v>
                </c:pt>
              </c:strCache>
            </c:strRef>
          </c:cat>
          <c:val>
            <c:numRef>
              <c:f>(Foglio2!$F$2,Foglio2!$F$4:$F$5)</c:f>
              <c:numCache>
                <c:formatCode>General</c:formatCode>
                <c:ptCount val="3"/>
                <c:pt idx="0">
                  <c:v>4091.0474683544303</c:v>
                </c:pt>
                <c:pt idx="1">
                  <c:v>2052</c:v>
                </c:pt>
                <c:pt idx="2">
                  <c:v>7263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694-4AA0-BBBA-C7E8FE485A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51032735"/>
        <c:axId val="941309679"/>
      </c:barChart>
      <c:catAx>
        <c:axId val="10510327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41309679"/>
        <c:crosses val="autoZero"/>
        <c:auto val="1"/>
        <c:lblAlgn val="ctr"/>
        <c:lblOffset val="100"/>
        <c:noMultiLvlLbl val="0"/>
      </c:catAx>
      <c:valAx>
        <c:axId val="941309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510327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800" b="1" i="0" cap="all" baseline="0" dirty="0">
                <a:effectLst/>
              </a:rPr>
              <a:t>Confronto tra </a:t>
            </a:r>
            <a:r>
              <a:rPr lang="it-IT" sz="1800" b="1" i="0" cap="all" baseline="0" dirty="0" err="1">
                <a:effectLst/>
              </a:rPr>
              <a:t>cpu</a:t>
            </a:r>
            <a:r>
              <a:rPr lang="it-IT" sz="1800" b="1" i="0" cap="all" baseline="0" dirty="0">
                <a:effectLst/>
              </a:rPr>
              <a:t> / </a:t>
            </a:r>
            <a:r>
              <a:rPr lang="it-IT" sz="1800" b="1" i="0" cap="all" baseline="0" dirty="0" err="1">
                <a:effectLst/>
              </a:rPr>
              <a:t>gpu</a:t>
            </a:r>
            <a:r>
              <a:rPr lang="it-IT" sz="1800" b="1" i="0" cap="all" baseline="0" dirty="0">
                <a:effectLst/>
              </a:rPr>
              <a:t>  </a:t>
            </a:r>
            <a:endParaRPr lang="it-IT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Foglio1!$X$8:$Y$8</c:f>
              <c:strCache>
                <c:ptCount val="2"/>
                <c:pt idx="0">
                  <c:v>CPU [µs]</c:v>
                </c:pt>
                <c:pt idx="1">
                  <c:v>GPU [µs]</c:v>
                </c:pt>
              </c:strCache>
            </c:strRef>
          </c:cat>
          <c:val>
            <c:numRef>
              <c:f>Foglio1!$X$9:$Y$9</c:f>
              <c:numCache>
                <c:formatCode>General</c:formatCode>
                <c:ptCount val="2"/>
                <c:pt idx="0">
                  <c:v>79266.401552967276</c:v>
                </c:pt>
                <c:pt idx="1">
                  <c:v>9671.5440931780358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A7-4691-AFAE-84F0B052D8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02889744"/>
        <c:axId val="258564000"/>
      </c:barChart>
      <c:catAx>
        <c:axId val="202889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58564000"/>
        <c:crosses val="autoZero"/>
        <c:auto val="1"/>
        <c:lblAlgn val="ctr"/>
        <c:lblOffset val="100"/>
        <c:noMultiLvlLbl val="0"/>
      </c:catAx>
      <c:valAx>
        <c:axId val="2585640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28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Workstation -</a:t>
            </a:r>
            <a:r>
              <a:rPr lang="it-IT" baseline="0"/>
              <a:t> CUDA</a:t>
            </a:r>
            <a:endParaRPr lang="it-IT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(Foglio2!$N$2,Foglio2!$N$4:$N$5)</c:f>
              <c:strCache>
                <c:ptCount val="3"/>
                <c:pt idx="0">
                  <c:v>Media [µs]</c:v>
                </c:pt>
                <c:pt idx="1">
                  <c:v>Min [µs]</c:v>
                </c:pt>
                <c:pt idx="2">
                  <c:v>Max [µs]</c:v>
                </c:pt>
              </c:strCache>
            </c:strRef>
          </c:cat>
          <c:val>
            <c:numRef>
              <c:f>(Foglio2!$O$2,Foglio2!$O$4:$O$5)</c:f>
              <c:numCache>
                <c:formatCode>General</c:formatCode>
                <c:ptCount val="3"/>
                <c:pt idx="0">
                  <c:v>3941.3006329113923</c:v>
                </c:pt>
                <c:pt idx="1">
                  <c:v>3054</c:v>
                </c:pt>
                <c:pt idx="2">
                  <c:v>7264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8E4-4EE0-807C-13AC6ED0C2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66064479"/>
        <c:axId val="941303023"/>
      </c:barChart>
      <c:catAx>
        <c:axId val="10660644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941303023"/>
        <c:crosses val="autoZero"/>
        <c:auto val="1"/>
        <c:lblAlgn val="ctr"/>
        <c:lblOffset val="100"/>
        <c:noMultiLvlLbl val="0"/>
      </c:catAx>
      <c:valAx>
        <c:axId val="94130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0660644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Laptop - CUDA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0992105153522476"/>
          <c:y val="0.12736402452592824"/>
          <c:w val="0.86626942465525147"/>
          <c:h val="0.7930663358941763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(Foglio1!$C$2,Foglio1!$C$4:$C$5)</c:f>
              <c:strCache>
                <c:ptCount val="3"/>
                <c:pt idx="0">
                  <c:v>Media [µs]</c:v>
                </c:pt>
                <c:pt idx="1">
                  <c:v>Min  [µs]</c:v>
                </c:pt>
                <c:pt idx="2">
                  <c:v>Max  [µs]</c:v>
                </c:pt>
              </c:strCache>
            </c:strRef>
          </c:cat>
          <c:val>
            <c:numRef>
              <c:f>(Foglio1!$D$2,Foglio1!$D$4:$D$5)</c:f>
              <c:numCache>
                <c:formatCode>General</c:formatCode>
                <c:ptCount val="3"/>
                <c:pt idx="0">
                  <c:v>6316.8835274542425</c:v>
                </c:pt>
                <c:pt idx="1">
                  <c:v>4978</c:v>
                </c:pt>
                <c:pt idx="2">
                  <c:v>18822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2E-4B1D-A681-D203CC0AC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83911968"/>
        <c:axId val="657215456"/>
      </c:barChart>
      <c:catAx>
        <c:axId val="683911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7215456"/>
        <c:crosses val="autoZero"/>
        <c:auto val="1"/>
        <c:lblAlgn val="ctr"/>
        <c:lblOffset val="100"/>
        <c:noMultiLvlLbl val="0"/>
      </c:catAx>
      <c:valAx>
        <c:axId val="657215456"/>
        <c:scaling>
          <c:orientation val="minMax"/>
          <c:max val="3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8391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Laptop - OpenCV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(Foglio2!$C$2,Foglio2!$C$4:$C$5)</c:f>
              <c:strCache>
                <c:ptCount val="3"/>
                <c:pt idx="0">
                  <c:v>Media [µs]</c:v>
                </c:pt>
                <c:pt idx="1">
                  <c:v>Min  [µs]</c:v>
                </c:pt>
                <c:pt idx="2">
                  <c:v>Max  [µs]</c:v>
                </c:pt>
              </c:strCache>
            </c:strRef>
          </c:cat>
          <c:val>
            <c:numRef>
              <c:f>(Foglio2!$D$2,Foglio2!$D$4:$D$5)</c:f>
              <c:numCache>
                <c:formatCode>General</c:formatCode>
                <c:ptCount val="3"/>
                <c:pt idx="0">
                  <c:v>8854.6727676095397</c:v>
                </c:pt>
                <c:pt idx="1">
                  <c:v>7212</c:v>
                </c:pt>
                <c:pt idx="2">
                  <c:v>28546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35-4679-AD1C-4618A700D1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47670431"/>
        <c:axId val="1145039471"/>
      </c:barChart>
      <c:catAx>
        <c:axId val="11476704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45039471"/>
        <c:crosses val="autoZero"/>
        <c:auto val="1"/>
        <c:lblAlgn val="ctr"/>
        <c:lblOffset val="100"/>
        <c:noMultiLvlLbl val="0"/>
      </c:catAx>
      <c:valAx>
        <c:axId val="11450394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476704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800" b="1" i="0" cap="all" baseline="0">
                <a:effectLst/>
              </a:rPr>
              <a:t>Composizione tempo medio analisi frame cuda  </a:t>
            </a:r>
            <a:endParaRPr lang="it-IT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8417-4DED-AD92-FE991CC6B2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8417-4DED-AD92-FE991CC6B21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Foglio1!$M$9:$N$9</c:f>
              <c:strCache>
                <c:ptCount val="2"/>
                <c:pt idx="0">
                  <c:v>tempo warping medio [µs]</c:v>
                </c:pt>
                <c:pt idx="1">
                  <c:v>Restante parte computazione [µs]</c:v>
                </c:pt>
              </c:strCache>
            </c:strRef>
          </c:cat>
          <c:val>
            <c:numRef>
              <c:f>Foglio1!$M$10:$N$10</c:f>
              <c:numCache>
                <c:formatCode>General</c:formatCode>
                <c:ptCount val="2"/>
                <c:pt idx="0">
                  <c:v>3392.5402107598447</c:v>
                </c:pt>
                <c:pt idx="1">
                  <c:v>2924.3433166943978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417-4DED-AD92-FE991CC6B217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2400" b="1" dirty="0"/>
              <a:t>Confronto</a:t>
            </a:r>
            <a:r>
              <a:rPr lang="it-IT" sz="2400" b="1" baseline="0" dirty="0"/>
              <a:t> tempi CPU / GPU</a:t>
            </a:r>
            <a:endParaRPr lang="it-IT" sz="24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Foglio1!$V$8:$W$8</c:f>
              <c:strCache>
                <c:ptCount val="2"/>
                <c:pt idx="0">
                  <c:v>Tempo Medio in CPU [µs]</c:v>
                </c:pt>
                <c:pt idx="1">
                  <c:v>Tempo Medio in GPU [µs]</c:v>
                </c:pt>
              </c:strCache>
            </c:strRef>
          </c:cat>
          <c:val>
            <c:numRef>
              <c:f>Foglio1!$V$9:$W$9</c:f>
              <c:numCache>
                <c:formatCode>General</c:formatCode>
                <c:ptCount val="2"/>
                <c:pt idx="0">
                  <c:v>29438.440931780366</c:v>
                </c:pt>
                <c:pt idx="1">
                  <c:v>6316.8835274542425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27-4912-A883-60D8791B05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23957168"/>
        <c:axId val="1256007632"/>
      </c:barChart>
      <c:catAx>
        <c:axId val="13239571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56007632"/>
        <c:crosses val="autoZero"/>
        <c:auto val="1"/>
        <c:lblAlgn val="ctr"/>
        <c:lblOffset val="100"/>
        <c:noMultiLvlLbl val="0"/>
      </c:catAx>
      <c:valAx>
        <c:axId val="1256007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23957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 err="1"/>
              <a:t>Jetson</a:t>
            </a:r>
            <a:r>
              <a:rPr lang="it-IT" sz="1600" dirty="0"/>
              <a:t> – Tempi Medi Per Singolo</a:t>
            </a:r>
            <a:r>
              <a:rPr lang="it-IT" sz="1600" baseline="0" dirty="0"/>
              <a:t> Frame -</a:t>
            </a:r>
            <a:r>
              <a:rPr lang="it-IT" sz="1600" dirty="0"/>
              <a:t> </a:t>
            </a:r>
            <a:r>
              <a:rPr lang="it-IT" sz="1600" dirty="0" err="1"/>
              <a:t>OpenCV</a:t>
            </a:r>
            <a:endParaRPr lang="it-IT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(Foglio2!$C$2,Foglio2!$C$4:$C$5)</c:f>
              <c:strCache>
                <c:ptCount val="3"/>
                <c:pt idx="0">
                  <c:v>Media [µs]</c:v>
                </c:pt>
                <c:pt idx="1">
                  <c:v>Min  [µs]</c:v>
                </c:pt>
                <c:pt idx="2">
                  <c:v>Max  [µs]</c:v>
                </c:pt>
              </c:strCache>
            </c:strRef>
          </c:cat>
          <c:val>
            <c:numRef>
              <c:f>(Foglio2!$D$2,Foglio2!$D$4:$D$5)</c:f>
              <c:numCache>
                <c:formatCode>General</c:formatCode>
                <c:ptCount val="3"/>
                <c:pt idx="0">
                  <c:v>16226.506932889628</c:v>
                </c:pt>
                <c:pt idx="1">
                  <c:v>15875</c:v>
                </c:pt>
                <c:pt idx="2">
                  <c:v>26313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AD-46BB-B1A1-1E5BC6A3E7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47670431"/>
        <c:axId val="1145039471"/>
      </c:barChart>
      <c:catAx>
        <c:axId val="11476704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45039471"/>
        <c:crosses val="autoZero"/>
        <c:auto val="1"/>
        <c:lblAlgn val="ctr"/>
        <c:lblOffset val="100"/>
        <c:noMultiLvlLbl val="0"/>
      </c:catAx>
      <c:valAx>
        <c:axId val="1145039471"/>
        <c:scaling>
          <c:orientation val="minMax"/>
          <c:max val="35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476704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 dirty="0" err="1"/>
              <a:t>Jetson</a:t>
            </a:r>
            <a:r>
              <a:rPr lang="it-IT" sz="1600" dirty="0"/>
              <a:t> - Tempi Medi Per Singolo Frame - CUDA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(Foglio1!$C$2,Foglio1!$C$4:$C$5)</c:f>
              <c:strCache>
                <c:ptCount val="3"/>
                <c:pt idx="0">
                  <c:v>Media [µs]</c:v>
                </c:pt>
                <c:pt idx="1">
                  <c:v>Min  [µs]</c:v>
                </c:pt>
                <c:pt idx="2">
                  <c:v>Max  [µs]</c:v>
                </c:pt>
              </c:strCache>
            </c:strRef>
          </c:cat>
          <c:val>
            <c:numRef>
              <c:f>(Foglio1!$D$2,Foglio1!$D$4:$D$5)</c:f>
              <c:numCache>
                <c:formatCode>General</c:formatCode>
                <c:ptCount val="3"/>
                <c:pt idx="0">
                  <c:v>17283.175818080977</c:v>
                </c:pt>
                <c:pt idx="1">
                  <c:v>14026</c:v>
                </c:pt>
                <c:pt idx="2">
                  <c:v>30614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81-4ACD-B3E8-1D669CFF30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83911968"/>
        <c:axId val="657215456"/>
      </c:barChart>
      <c:catAx>
        <c:axId val="683911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7215456"/>
        <c:crosses val="autoZero"/>
        <c:auto val="1"/>
        <c:lblAlgn val="ctr"/>
        <c:lblOffset val="100"/>
        <c:noMultiLvlLbl val="0"/>
      </c:catAx>
      <c:valAx>
        <c:axId val="657215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8391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Composizione tempo medio analisi frame </a:t>
            </a:r>
            <a:r>
              <a:rPr lang="it-IT" dirty="0" err="1"/>
              <a:t>cuda</a:t>
            </a:r>
            <a:r>
              <a:rPr lang="it-IT" dirty="0"/>
              <a:t> 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9E6-4DC2-9AB8-C9473AD00D4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9E6-4DC2-9AB8-C9473AD00D4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Foglio1!$M$9:$N$9</c:f>
              <c:strCache>
                <c:ptCount val="2"/>
                <c:pt idx="0">
                  <c:v>tempo warping medio [µs]</c:v>
                </c:pt>
                <c:pt idx="1">
                  <c:v>Restante parte computazione [µs]</c:v>
                </c:pt>
              </c:strCache>
            </c:strRef>
          </c:cat>
          <c:val>
            <c:numRef>
              <c:f>Foglio1!$M$10:$N$10</c:f>
              <c:numCache>
                <c:formatCode>General</c:formatCode>
                <c:ptCount val="2"/>
                <c:pt idx="0">
                  <c:v>9671.5440931780358</c:v>
                </c:pt>
                <c:pt idx="1">
                  <c:v>7611.6317249029416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9E6-4DC2-9AB8-C9473AD00D4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D4F3AC-1589-4849-82AE-0C2E11C75930}" type="datetime1">
              <a:rPr lang="it-IT" smtClean="0"/>
              <a:t>26/09/2019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1DF266-F0B2-4B68-9E34-5D0EB742A692}" type="datetime1">
              <a:rPr lang="it-IT" noProof="0" smtClean="0"/>
              <a:pPr/>
              <a:t>26/09/2019</a:t>
            </a:fld>
            <a:endParaRPr lang="it-IT" noProof="0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 dirty="0"/>
              <a:t>Fare clic per modificare lo stile del titolo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322CDD-9D6C-4F63-9EC2-64822662410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1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44710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2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74962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14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798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8" name="Rettangolo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12FD9E7-6838-4973-9667-9CA58C0BA6DA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69D50DD-CF84-42A9-BB76-2F8DD89D7389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3090BCD-D139-4919-B2C0-59C4754C4F50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70867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9" name="Rettangolo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0C0DBCF-697B-434A-BD54-326145175641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8556170" y="6419462"/>
            <a:ext cx="1351383" cy="238902"/>
          </a:xfrm>
        </p:spPr>
        <p:txBody>
          <a:bodyPr rtlCol="0"/>
          <a:lstStyle>
            <a:lvl1pPr>
              <a:defRPr/>
            </a:lvl1pPr>
          </a:lstStyle>
          <a:p>
            <a:fld id="{721B656E-71D0-482F-9179-F0B06269DACF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DA10729-FEC9-49DD-9236-E754858E3710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8240A4F-BCF3-474C-B8E4-484CA21B3464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Rettangolo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C2BF30-53CB-4F71-BD1E-51890C80A99E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immagine 2" descr="Segnaposto vuoto per aggiungere un'immagine. Fare clic sul segnaposto e selezionare l'immagine che si vuole aggiungere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6CD2F5A-43A9-49FC-9104-89BC19194154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1" name="Rettangolo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433DA624-6880-4447-8B68-2B2BC8161923}" type="datetime1">
              <a:rPr lang="it-IT" smtClean="0"/>
              <a:pPr/>
              <a:t>26/09/2019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E31375A4-56A4-47D6-9801-1991572033F7}" type="slidenum">
              <a:rPr lang="it-IT" noProof="0" smtClean="0"/>
              <a:pPr/>
              <a:t>‹N›</a:t>
            </a:fld>
            <a:endParaRPr lang="it-IT" noProof="0" dirty="0"/>
          </a:p>
        </p:txBody>
      </p:sp>
      <p:sp>
        <p:nvSpPr>
          <p:cNvPr id="8" name="Rettangolo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6800" y="2057400"/>
            <a:ext cx="10058400" cy="2743200"/>
          </a:xfrm>
        </p:spPr>
        <p:txBody>
          <a:bodyPr rtlCol="0">
            <a:normAutofit/>
          </a:bodyPr>
          <a:lstStyle/>
          <a:p>
            <a:pPr rtl="0"/>
            <a:r>
              <a:rPr lang="it-IT" sz="4800" dirty="0"/>
              <a:t>High performance computing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6800" y="4800600"/>
            <a:ext cx="10058400" cy="1172885"/>
          </a:xfrm>
        </p:spPr>
        <p:txBody>
          <a:bodyPr rtlCol="0">
            <a:normAutofit/>
          </a:bodyPr>
          <a:lstStyle/>
          <a:p>
            <a:pPr rtl="0"/>
            <a:r>
              <a:rPr lang="it-IT" dirty="0" err="1"/>
              <a:t>Bird’s</a:t>
            </a:r>
            <a:r>
              <a:rPr lang="it-IT" dirty="0"/>
              <a:t> </a:t>
            </a:r>
            <a:r>
              <a:rPr lang="it-IT" dirty="0" err="1"/>
              <a:t>eye</a:t>
            </a:r>
            <a:r>
              <a:rPr lang="it-IT" dirty="0"/>
              <a:t> </a:t>
            </a:r>
            <a:r>
              <a:rPr lang="it-IT" dirty="0" err="1"/>
              <a:t>view</a:t>
            </a:r>
            <a:endParaRPr lang="it-IT" dirty="0"/>
          </a:p>
          <a:p>
            <a:pPr rtl="0"/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Progetto di corso</a:t>
            </a:r>
          </a:p>
          <a:p>
            <a:pPr rtl="0"/>
            <a:r>
              <a:rPr lang="it-IT" sz="1600" dirty="0"/>
              <a:t>								Di Blasi Fabrizio</a:t>
            </a:r>
          </a:p>
          <a:p>
            <a:pPr rtl="0"/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								</a:t>
            </a:r>
            <a:r>
              <a:rPr lang="it-IT" sz="1600" dirty="0" err="1">
                <a:solidFill>
                  <a:schemeClr val="accent1">
                    <a:lumMod val="75000"/>
                  </a:schemeClr>
                </a:solidFill>
              </a:rPr>
              <a:t>a.a</a:t>
            </a:r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. 2018/2019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A503D9-CE93-424E-80B8-F28D252D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Confronto dei benchmark (3)</a:t>
            </a:r>
            <a:br>
              <a:rPr lang="it-IT" dirty="0"/>
            </a:br>
            <a:r>
              <a:rPr lang="it-IT" sz="1300" dirty="0" err="1"/>
              <a:t>Jetson</a:t>
            </a:r>
            <a:r>
              <a:rPr lang="it-IT" sz="1300" dirty="0"/>
              <a:t> nano : </a:t>
            </a:r>
            <a:r>
              <a:rPr lang="en-US" sz="1300" b="0" i="1" dirty="0"/>
              <a:t>64-bit Quad-core ARM A57 @ 1.43GHz</a:t>
            </a:r>
            <a:br>
              <a:rPr lang="en-US" sz="1300" b="0" i="1" dirty="0"/>
            </a:br>
            <a:r>
              <a:rPr lang="it-IT" sz="1300" b="0" i="1" dirty="0"/>
              <a:t>128-core NVIDIA Maxwell @ 921MHz</a:t>
            </a:r>
            <a:br>
              <a:rPr lang="it-IT" sz="1300" b="0" i="1" dirty="0"/>
            </a:br>
            <a:r>
              <a:rPr lang="it-IT" sz="1300" b="0" i="1" dirty="0"/>
              <a:t>4GB 64-bit LPDDR4 @ 1600MHz | 25.6 GB/s</a:t>
            </a:r>
            <a:endParaRPr lang="it-IT" sz="1300" dirty="0"/>
          </a:p>
        </p:txBody>
      </p:sp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82C033AF-3FA3-4F29-8DBD-D5B0AC2407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0030921"/>
              </p:ext>
            </p:extLst>
          </p:nvPr>
        </p:nvGraphicFramePr>
        <p:xfrm>
          <a:off x="274361" y="1759743"/>
          <a:ext cx="5516839" cy="44555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Grafico 5">
            <a:extLst>
              <a:ext uri="{FF2B5EF4-FFF2-40B4-BE49-F238E27FC236}">
                <a16:creationId xmlns:a16="http://schemas.microsoft.com/office/drawing/2014/main" id="{59C54E8B-EBAE-47CA-A486-D80058FD9F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1169077"/>
              </p:ext>
            </p:extLst>
          </p:nvPr>
        </p:nvGraphicFramePr>
        <p:xfrm>
          <a:off x="5791200" y="1759742"/>
          <a:ext cx="6400800" cy="44555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0621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BB14AD-91F2-4514-A9E5-5F627D97E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Confronto dei benchmark (3)</a:t>
            </a:r>
            <a:br>
              <a:rPr lang="it-IT" dirty="0"/>
            </a:br>
            <a:r>
              <a:rPr lang="it-IT" sz="2000" dirty="0" err="1"/>
              <a:t>Jetson</a:t>
            </a:r>
            <a:r>
              <a:rPr lang="it-IT" sz="2000" dirty="0"/>
              <a:t> nano : </a:t>
            </a:r>
            <a:r>
              <a:rPr lang="en-US" sz="2000" b="0" i="1" dirty="0"/>
              <a:t>64-bit Quad-core ARM A57 @ 1.43GHz</a:t>
            </a:r>
            <a:br>
              <a:rPr lang="en-US" sz="2000" b="0" i="1" dirty="0"/>
            </a:br>
            <a:r>
              <a:rPr lang="it-IT" sz="2000" b="0" i="1" dirty="0"/>
              <a:t>128-core NVIDIA Maxwell @ 921MHz</a:t>
            </a:r>
            <a:br>
              <a:rPr lang="it-IT" sz="2000" b="0" i="1" dirty="0"/>
            </a:br>
            <a:r>
              <a:rPr lang="it-IT" sz="2000" b="0" i="1" dirty="0"/>
              <a:t>4GB 64-bit LPDDR4 @ 1600MHz | 25.6 GB/s</a:t>
            </a:r>
            <a:endParaRPr lang="it-IT" sz="2000" dirty="0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543F4316-F6E8-4FBB-93CC-4A45DB14FB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0927915"/>
              </p:ext>
            </p:extLst>
          </p:nvPr>
        </p:nvGraphicFramePr>
        <p:xfrm>
          <a:off x="-196947" y="1526160"/>
          <a:ext cx="5977230" cy="4643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73B006DB-1D90-4EBB-AEBB-CE30E6FE2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671657"/>
              </p:ext>
            </p:extLst>
          </p:nvPr>
        </p:nvGraphicFramePr>
        <p:xfrm>
          <a:off x="5400675" y="1524000"/>
          <a:ext cx="6613134" cy="4643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6460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64B6B7-015B-41BA-86F6-617074AA1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 sui benchmark (1)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50791EC-D80C-4BA4-9A1A-1B137E0EE18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it-IT" dirty="0"/>
                  <a:t>Definendo lo </a:t>
                </a:r>
                <a:r>
                  <a:rPr lang="it-IT" i="1" dirty="0" err="1"/>
                  <a:t>SpeedUp</a:t>
                </a:r>
                <a:r>
                  <a:rPr lang="it-IT" dirty="0"/>
                  <a:t> come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𝑂𝑝𝑒𝑛𝐶𝑉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 si ottiene che:</a:t>
                </a:r>
              </a:p>
              <a:p>
                <a:r>
                  <a:rPr lang="it-IT" dirty="0"/>
                  <a:t>Nella workstation risulta un rapporto di 0.98, ciò significa che le due versioni quasi si equivalgono, ma quella utilizzante solo </a:t>
                </a:r>
                <a:r>
                  <a:rPr lang="it-IT" dirty="0" err="1"/>
                  <a:t>OpenCV</a:t>
                </a:r>
                <a:r>
                  <a:rPr lang="it-IT" dirty="0"/>
                  <a:t> è leggermente più veloce</a:t>
                </a:r>
              </a:p>
              <a:p>
                <a:r>
                  <a:rPr lang="it-IT" dirty="0"/>
                  <a:t>Nel laptop, invece, si ottiene un rapporto di 1,40, il che è un ottimo risultato, ma </a:t>
                </a:r>
                <a:br>
                  <a:rPr lang="it-IT"/>
                </a:br>
                <a:r>
                  <a:rPr lang="it-IT"/>
                  <a:t>calcolando </a:t>
                </a:r>
                <a:r>
                  <a:rPr lang="it-IT" dirty="0"/>
                  <a:t>invece il rapporto tra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𝐶𝑃𝑈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si ottiene 4,66</a:t>
                </a:r>
              </a:p>
              <a:p>
                <a:r>
                  <a:rPr lang="it-IT" dirty="0"/>
                  <a:t>Per il </a:t>
                </a:r>
                <a:r>
                  <a:rPr lang="it-IT" dirty="0" err="1"/>
                  <a:t>Jetson</a:t>
                </a:r>
                <a:r>
                  <a:rPr lang="it-IT" dirty="0"/>
                  <a:t>, invece, calcolando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𝑂𝑝𝑒𝑛𝐶𝑉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si ottiene 0,9388</a:t>
                </a:r>
                <a:br>
                  <a:rPr lang="it-IT" dirty="0"/>
                </a:br>
                <a:br>
                  <a:rPr lang="it-IT" dirty="0"/>
                </a:br>
                <a:r>
                  <a:rPr lang="it-IT" dirty="0"/>
                  <a:t>invece calcolando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𝐶𝑃𝑈</m:t>
                        </m:r>
                      </m:num>
                      <m:den>
                        <m:r>
                          <a:rPr lang="it-IT" i="1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i="1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 si ha 8,1692</a:t>
                </a:r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50791EC-D80C-4BA4-9A1A-1B137E0EE1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737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468C91-F814-4701-B7DA-73FFBBA35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 sui benchmark (2)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3BE3FC5-891B-4877-BED3-4658619AD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La procedura di </a:t>
            </a:r>
            <a:r>
              <a:rPr lang="it-IT" dirty="0" err="1"/>
              <a:t>offload</a:t>
            </a:r>
            <a:r>
              <a:rPr lang="it-IT" dirty="0"/>
              <a:t> del calcolo matriciale è controproducente</a:t>
            </a:r>
          </a:p>
          <a:p>
            <a:r>
              <a:rPr lang="it-IT" dirty="0"/>
              <a:t>Effettuando le moltiplicazioni in CPU aumenta molto di più lo </a:t>
            </a:r>
            <a:r>
              <a:rPr lang="it-IT" dirty="0" err="1"/>
              <a:t>SpeedUP</a:t>
            </a:r>
            <a:r>
              <a:rPr lang="it-IT" dirty="0"/>
              <a:t> tra versione CPU e GPU «ibrida» dello </a:t>
            </a:r>
            <a:r>
              <a:rPr lang="it-IT"/>
              <a:t>stesso algoritmo:</a:t>
            </a:r>
            <a:endParaRPr lang="it-IT" dirty="0"/>
          </a:p>
          <a:p>
            <a:r>
              <a:rPr lang="it-IT" dirty="0"/>
              <a:t>Laptop : 7,65</a:t>
            </a:r>
          </a:p>
          <a:p>
            <a:r>
              <a:rPr lang="it-IT" dirty="0" err="1"/>
              <a:t>Jetson</a:t>
            </a:r>
            <a:r>
              <a:rPr lang="it-IT" dirty="0"/>
              <a:t> : 11,19</a:t>
            </a:r>
          </a:p>
        </p:txBody>
      </p:sp>
    </p:spTree>
    <p:extLst>
      <p:ext uri="{BB962C8B-B14F-4D97-AF65-F5344CB8AC3E}">
        <p14:creationId xmlns:p14="http://schemas.microsoft.com/office/powerpoint/2010/main" val="411062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Grazie per l’attenzione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345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Scopo progettuale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it-IT" dirty="0"/>
              <a:t>Trasformazione omografica dei punti di un’immagine in un piano orientato a piacere.</a:t>
            </a:r>
            <a:br>
              <a:rPr lang="it-IT" dirty="0"/>
            </a:br>
            <a:r>
              <a:rPr lang="it-IT" dirty="0"/>
              <a:t>Tale tipologia di proiezione è molto utilizzata nel campo della visione artificiale, in particolare in ambito automotive per la misura della distanza dagli ostacoli</a:t>
            </a:r>
          </a:p>
          <a:p>
            <a:pPr rtl="0"/>
            <a:r>
              <a:rPr lang="it-IT" dirty="0"/>
              <a:t>Ricerca delle zone soggette a più carico computazionale e fornire una parallelizzazione</a:t>
            </a:r>
          </a:p>
          <a:p>
            <a:pPr rtl="0"/>
            <a:r>
              <a:rPr lang="it-IT" dirty="0"/>
              <a:t>Benchmarking dell’algoritmo e calcolo dello </a:t>
            </a:r>
            <a:r>
              <a:rPr lang="it-IT" dirty="0" err="1"/>
              <a:t>speedup</a:t>
            </a:r>
            <a:r>
              <a:rPr lang="it-IT" dirty="0"/>
              <a:t> in dispositivi diversi general </a:t>
            </a:r>
            <a:r>
              <a:rPr lang="it-IT" dirty="0" err="1"/>
              <a:t>purphose</a:t>
            </a:r>
            <a:endParaRPr lang="it-IT" dirty="0"/>
          </a:p>
          <a:p>
            <a:pPr rtl="0"/>
            <a:r>
              <a:rPr lang="it-IT" dirty="0"/>
              <a:t>Benchmarking su Nvidia </a:t>
            </a:r>
            <a:r>
              <a:rPr lang="it-IT" dirty="0" err="1"/>
              <a:t>jetson</a:t>
            </a:r>
            <a:r>
              <a:rPr lang="it-IT" dirty="0"/>
              <a:t> Nano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9C035C5-23F9-49A8-A8B6-F35794CC7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008" y="4133850"/>
            <a:ext cx="3200400" cy="211455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8150C17-DD24-4495-9562-000EF4396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614" y="4133850"/>
            <a:ext cx="160972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12CE10-8B1E-401B-8AE1-D039D8AFA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Librerie utilizzate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8992417-2190-4FC1-8263-448CA3208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OpenCV</a:t>
            </a:r>
            <a:endParaRPr lang="it-IT" dirty="0"/>
          </a:p>
          <a:p>
            <a:r>
              <a:rPr lang="it-IT" dirty="0"/>
              <a:t>CUDA</a:t>
            </a:r>
          </a:p>
          <a:p>
            <a:r>
              <a:rPr lang="it-IT" dirty="0" err="1"/>
              <a:t>FFmpeg</a:t>
            </a:r>
            <a:endParaRPr lang="it-IT" dirty="0"/>
          </a:p>
        </p:txBody>
      </p:sp>
      <p:pic>
        <p:nvPicPr>
          <p:cNvPr id="4" name="Picture 2" descr="https://www.macupdate.com/images/icons256/27014.png">
            <a:extLst>
              <a:ext uri="{FF2B5EF4-FFF2-40B4-BE49-F238E27FC236}">
                <a16:creationId xmlns:a16="http://schemas.microsoft.com/office/drawing/2014/main" id="{26325B4E-996D-401A-8CCD-6D627100C55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037983" y="2080590"/>
            <a:ext cx="1823111" cy="1669174"/>
          </a:xfrm>
          <a:prstGeom prst="rect">
            <a:avLst/>
          </a:prstGeom>
          <a:ln>
            <a:noFill/>
          </a:ln>
        </p:spPr>
      </p:pic>
      <p:pic>
        <p:nvPicPr>
          <p:cNvPr id="5" name="Picture 4" descr="https://content.hdroidblog.net/2015/08/OpenCV_Logo.png">
            <a:extLst>
              <a:ext uri="{FF2B5EF4-FFF2-40B4-BE49-F238E27FC236}">
                <a16:creationId xmlns:a16="http://schemas.microsoft.com/office/drawing/2014/main" id="{6E2324EA-9D90-407C-AD7D-B45031FF9E0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493564" y="2080590"/>
            <a:ext cx="2054088" cy="1669174"/>
          </a:xfrm>
          <a:prstGeom prst="rect">
            <a:avLst/>
          </a:prstGeom>
          <a:ln>
            <a:noFill/>
          </a:ln>
        </p:spPr>
      </p:pic>
      <p:pic>
        <p:nvPicPr>
          <p:cNvPr id="6" name="Picture 8" descr="https://miro.medium.com/max/2560/1*mgCxTQSqrTvKsmDRmuRa7w.jpeg">
            <a:extLst>
              <a:ext uri="{FF2B5EF4-FFF2-40B4-BE49-F238E27FC236}">
                <a16:creationId xmlns:a16="http://schemas.microsoft.com/office/drawing/2014/main" id="{20CF3439-ACB5-45F7-8D37-9AC4AA4097B3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081627" y="4054564"/>
            <a:ext cx="3347311" cy="134591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841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62BD39-C930-4FC0-908F-FAC0B1566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Cenni matematici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5604149-9A21-46C2-A708-4FFA63FB5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L’omografia è una particolare trasformazione lineare in cui a ciascun punto dello spazio di partenza corrisponde un solo punto in quello di arrivo</a:t>
            </a:r>
          </a:p>
          <a:p>
            <a:r>
              <a:rPr lang="it-IT" dirty="0"/>
              <a:t>Ai fini di scopi progettuali, si suppone il punto di osservazione</a:t>
            </a:r>
            <a:br>
              <a:rPr lang="it-IT" dirty="0"/>
            </a:br>
            <a:r>
              <a:rPr lang="it-IT" dirty="0"/>
              <a:t>in posizione fissate</a:t>
            </a:r>
          </a:p>
          <a:p>
            <a:r>
              <a:rPr lang="it-IT" dirty="0"/>
              <a:t>L’utente ha la possibilità di variare l’inclinazione del piano « r’ »</a:t>
            </a:r>
            <a:br>
              <a:rPr lang="it-IT" dirty="0"/>
            </a:br>
            <a:r>
              <a:rPr lang="it-IT" dirty="0"/>
              <a:t>a suo piacimento, e la distanza tra il punto di osservazione </a:t>
            </a:r>
            <a:br>
              <a:rPr lang="it-IT" dirty="0"/>
            </a:br>
            <a:r>
              <a:rPr lang="it-IT" dirty="0"/>
              <a:t>«o» ed il piano « r </a:t>
            </a:r>
            <a:r>
              <a:rPr lang="it-IT"/>
              <a:t>» </a:t>
            </a:r>
            <a:endParaRPr lang="it-IT" dirty="0"/>
          </a:p>
          <a:p>
            <a:pPr marL="45720" indent="0">
              <a:buNone/>
            </a:pP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pic>
        <p:nvPicPr>
          <p:cNvPr id="5" name="Immagine 4" descr="Immagine che contiene sedendo, interni, tavolo, cielo&#10;&#10;Descrizione generata automaticamente">
            <a:extLst>
              <a:ext uri="{FF2B5EF4-FFF2-40B4-BE49-F238E27FC236}">
                <a16:creationId xmlns:a16="http://schemas.microsoft.com/office/drawing/2014/main" id="{BDE3C9FF-B846-4A77-85D3-C4DAAC8B1E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047" y="2304221"/>
            <a:ext cx="3639379" cy="363937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D44D18B-C215-4263-BE31-2CCD5A000195}"/>
              </a:ext>
            </a:extLst>
          </p:cNvPr>
          <p:cNvSpPr txBox="1"/>
          <p:nvPr/>
        </p:nvSpPr>
        <p:spPr>
          <a:xfrm>
            <a:off x="11383617" y="3940864"/>
            <a:ext cx="636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/>
                </a:solidFill>
              </a:rPr>
              <a:t>r’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57DAEBE-163C-4722-89C8-5748832BF928}"/>
              </a:ext>
            </a:extLst>
          </p:cNvPr>
          <p:cNvSpPr txBox="1"/>
          <p:nvPr/>
        </p:nvSpPr>
        <p:spPr>
          <a:xfrm>
            <a:off x="11516139" y="4412974"/>
            <a:ext cx="331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EDDF619-B774-4468-8F20-9F5FF9D7545C}"/>
              </a:ext>
            </a:extLst>
          </p:cNvPr>
          <p:cNvSpPr txBox="1"/>
          <p:nvPr/>
        </p:nvSpPr>
        <p:spPr>
          <a:xfrm>
            <a:off x="9988826" y="2199861"/>
            <a:ext cx="45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/>
                </a:solidFill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44810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9C5A3B-5D59-4069-9B46-2A1EB98F5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a blocchi</a:t>
            </a:r>
          </a:p>
        </p:txBody>
      </p:sp>
      <p:pic>
        <p:nvPicPr>
          <p:cNvPr id="6" name="Segnaposto contenuto 5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F6D0CBE4-279A-482D-8C87-705054BB82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1" y="2743200"/>
            <a:ext cx="12102588" cy="2293034"/>
          </a:xfrm>
        </p:spPr>
      </p:pic>
    </p:spTree>
    <p:extLst>
      <p:ext uri="{BB962C8B-B14F-4D97-AF65-F5344CB8AC3E}">
        <p14:creationId xmlns:p14="http://schemas.microsoft.com/office/powerpoint/2010/main" val="56542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09237B-B3B4-4162-95ED-413419F0B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Interfaccia utente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EE542B-7174-4F75-9F7F-024DE4D33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01879"/>
            <a:ext cx="6343357" cy="4114800"/>
          </a:xfrm>
        </p:spPr>
        <p:txBody>
          <a:bodyPr>
            <a:normAutofit lnSpcReduction="10000"/>
          </a:bodyPr>
          <a:lstStyle/>
          <a:p>
            <a:r>
              <a:rPr lang="it-IT" dirty="0"/>
              <a:t>L’utente ha a disposizione 5 diverse regolazioni</a:t>
            </a:r>
          </a:p>
          <a:p>
            <a:r>
              <a:rPr lang="it-IT" dirty="0"/>
              <a:t>Le prime tre impostano l’inclinazione del nuovo</a:t>
            </a:r>
            <a:br>
              <a:rPr lang="it-IT" dirty="0"/>
            </a:br>
            <a:r>
              <a:rPr lang="it-IT" dirty="0"/>
              <a:t>piano</a:t>
            </a:r>
          </a:p>
          <a:p>
            <a:r>
              <a:rPr lang="it-IT" dirty="0"/>
              <a:t>f : apertura focale della fotocamera</a:t>
            </a:r>
          </a:p>
          <a:p>
            <a:r>
              <a:rPr lang="it-IT" dirty="0" err="1"/>
              <a:t>Distance</a:t>
            </a:r>
            <a:r>
              <a:rPr lang="it-IT" dirty="0"/>
              <a:t> : distanza del punto di osservazione</a:t>
            </a:r>
          </a:p>
          <a:p>
            <a:r>
              <a:rPr lang="it-IT" dirty="0"/>
              <a:t>Esecuzione con soli kernel CUDA</a:t>
            </a:r>
            <a:br>
              <a:rPr lang="it-IT" dirty="0"/>
            </a:br>
            <a:r>
              <a:rPr lang="it-IT" dirty="0"/>
              <a:t>$ ./app y</a:t>
            </a:r>
            <a:br>
              <a:rPr lang="it-IT" dirty="0"/>
            </a:br>
            <a:r>
              <a:rPr lang="it-IT" dirty="0"/>
              <a:t>$ ./app y &lt;video </a:t>
            </a:r>
            <a:r>
              <a:rPr lang="it-IT" dirty="0" err="1"/>
              <a:t>path</a:t>
            </a:r>
            <a:r>
              <a:rPr lang="it-IT" dirty="0"/>
              <a:t>&gt;</a:t>
            </a:r>
          </a:p>
          <a:p>
            <a:r>
              <a:rPr lang="it-IT" dirty="0"/>
              <a:t>Esecuzione con solo chiamate ad </a:t>
            </a:r>
            <a:r>
              <a:rPr lang="it-IT" dirty="0" err="1"/>
              <a:t>OpenCV</a:t>
            </a:r>
            <a:r>
              <a:rPr lang="it-IT" dirty="0"/>
              <a:t>:</a:t>
            </a:r>
            <a:br>
              <a:rPr lang="it-IT" dirty="0"/>
            </a:br>
            <a:r>
              <a:rPr lang="it-IT" dirty="0"/>
              <a:t>$ ./app n</a:t>
            </a:r>
            <a:br>
              <a:rPr lang="it-IT" dirty="0"/>
            </a:br>
            <a:r>
              <a:rPr lang="it-IT" dirty="0"/>
              <a:t>$ ./app n &lt;video </a:t>
            </a:r>
            <a:r>
              <a:rPr lang="it-IT" dirty="0" err="1"/>
              <a:t>path</a:t>
            </a:r>
            <a:r>
              <a:rPr lang="it-IT" dirty="0"/>
              <a:t>&gt;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4B0B7E7-3019-4F88-AB55-057233023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6388" y="0"/>
            <a:ext cx="5045612" cy="619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14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it-IT" dirty="0"/>
              <a:t>Confronto dei benchmark (1)</a:t>
            </a:r>
            <a:br>
              <a:rPr lang="it-IT" dirty="0"/>
            </a:br>
            <a:r>
              <a:rPr lang="it-IT" sz="1200" dirty="0"/>
              <a:t>workstation</a:t>
            </a:r>
            <a:r>
              <a:rPr lang="it-IT" sz="1400" dirty="0"/>
              <a:t> : </a:t>
            </a:r>
            <a:r>
              <a:rPr lang="en-US" sz="1300" b="0" i="1" dirty="0"/>
              <a:t>AMD® Ryzen 7 2700x eight-core processor × 16 thread @ 4.3GHz</a:t>
            </a:r>
            <a:br>
              <a:rPr lang="en-US" sz="1300" b="0" i="1" dirty="0"/>
            </a:br>
            <a:r>
              <a:rPr lang="it-IT" sz="1300" b="0" i="1" dirty="0" err="1"/>
              <a:t>GeForce</a:t>
            </a:r>
            <a:r>
              <a:rPr lang="it-IT" sz="1300" b="0" i="1" dirty="0"/>
              <a:t> GTX 750 2GB Ti/</a:t>
            </a:r>
            <a:r>
              <a:rPr lang="it-IT" sz="1300" b="0" i="1" dirty="0" err="1"/>
              <a:t>PCIe</a:t>
            </a:r>
            <a:r>
              <a:rPr lang="it-IT" sz="1300" b="0" i="1" dirty="0"/>
              <a:t>/SSE2</a:t>
            </a:r>
            <a:br>
              <a:rPr lang="it-IT" sz="1300" b="0" i="1" dirty="0"/>
            </a:br>
            <a:r>
              <a:rPr lang="en-US" sz="1300" b="0" i="1" dirty="0"/>
              <a:t>16 GB Ram 3200Mhz dual channel</a:t>
            </a:r>
            <a:endParaRPr lang="it-IT" sz="1300" dirty="0"/>
          </a:p>
        </p:txBody>
      </p:sp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BAD216EA-A58E-41A0-9A2A-2E4C52ECB0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8025116"/>
              </p:ext>
            </p:extLst>
          </p:nvPr>
        </p:nvGraphicFramePr>
        <p:xfrm>
          <a:off x="5770099" y="1524000"/>
          <a:ext cx="6421901" cy="4679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Grafico 5">
            <a:extLst>
              <a:ext uri="{FF2B5EF4-FFF2-40B4-BE49-F238E27FC236}">
                <a16:creationId xmlns:a16="http://schemas.microsoft.com/office/drawing/2014/main" id="{4B69F0F7-6700-42BF-AB4E-F7A6DE4390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0623439"/>
              </p:ext>
            </p:extLst>
          </p:nvPr>
        </p:nvGraphicFramePr>
        <p:xfrm>
          <a:off x="112542" y="1524001"/>
          <a:ext cx="5657556" cy="4679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67C395-6A9A-49DF-AB47-E04C38C43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Confronto dei benchmark (2)</a:t>
            </a:r>
            <a:br>
              <a:rPr lang="it-IT" dirty="0"/>
            </a:br>
            <a:r>
              <a:rPr lang="it-IT" sz="1300" dirty="0"/>
              <a:t>laptop : </a:t>
            </a:r>
            <a:r>
              <a:rPr lang="it-IT" sz="1300" b="0" i="1" dirty="0"/>
              <a:t>Intel® Core™ i5-6200U CPU @ 2.30GHz × 4</a:t>
            </a:r>
            <a:br>
              <a:rPr lang="it-IT" sz="1300" b="0" i="1" dirty="0"/>
            </a:br>
            <a:r>
              <a:rPr lang="fr-FR" sz="1300" b="0" i="1" dirty="0"/>
              <a:t>GeForce 920M 2GB /</a:t>
            </a:r>
            <a:r>
              <a:rPr lang="fr-FR" sz="1300" b="0" i="1" dirty="0" err="1"/>
              <a:t>PCIe</a:t>
            </a:r>
            <a:r>
              <a:rPr lang="fr-FR" sz="1300" b="0" i="1" dirty="0"/>
              <a:t>/SSE2</a:t>
            </a:r>
            <a:br>
              <a:rPr lang="fr-FR" sz="1300" b="0" i="1" dirty="0"/>
            </a:br>
            <a:r>
              <a:rPr lang="it-IT" sz="1300" b="0" i="1" dirty="0"/>
              <a:t>8 GB </a:t>
            </a:r>
            <a:r>
              <a:rPr lang="it-IT" sz="1300" b="0" i="1" dirty="0" err="1"/>
              <a:t>Ram</a:t>
            </a:r>
            <a:r>
              <a:rPr lang="it-IT" sz="1300" b="0" i="1" dirty="0"/>
              <a:t> 1600Mhz dual </a:t>
            </a:r>
            <a:r>
              <a:rPr lang="it-IT" sz="1300" b="0" i="1" dirty="0" err="1"/>
              <a:t>channell</a:t>
            </a:r>
            <a:endParaRPr lang="it-IT" sz="1300" dirty="0"/>
          </a:p>
        </p:txBody>
      </p:sp>
      <p:graphicFrame>
        <p:nvGraphicFramePr>
          <p:cNvPr id="7" name="Grafico 6">
            <a:extLst>
              <a:ext uri="{FF2B5EF4-FFF2-40B4-BE49-F238E27FC236}">
                <a16:creationId xmlns:a16="http://schemas.microsoft.com/office/drawing/2014/main" id="{59C54E8B-EBAE-47CA-A486-D80058FD9F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6719598"/>
              </p:ext>
            </p:extLst>
          </p:nvPr>
        </p:nvGraphicFramePr>
        <p:xfrm>
          <a:off x="0" y="1524000"/>
          <a:ext cx="6096001" cy="470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Grafico 7">
            <a:extLst>
              <a:ext uri="{FF2B5EF4-FFF2-40B4-BE49-F238E27FC236}">
                <a16:creationId xmlns:a16="http://schemas.microsoft.com/office/drawing/2014/main" id="{82C033AF-3FA3-4F29-8DBD-D5B0AC2407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2894516"/>
              </p:ext>
            </p:extLst>
          </p:nvPr>
        </p:nvGraphicFramePr>
        <p:xfrm>
          <a:off x="6387548" y="1557337"/>
          <a:ext cx="5804452" cy="4674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3002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7B4F4E-FD00-48DB-AF3B-8FAEB03CE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Confronto dei benchmark (2)</a:t>
            </a:r>
            <a:br>
              <a:rPr lang="it-IT" dirty="0"/>
            </a:br>
            <a:r>
              <a:rPr lang="it-IT" dirty="0"/>
              <a:t>laptop : </a:t>
            </a:r>
            <a:r>
              <a:rPr lang="it-IT" sz="1300" b="0" i="1" dirty="0"/>
              <a:t>Intel® Core™ i5-6200U CPU @ 2.30GHz × 4</a:t>
            </a:r>
            <a:br>
              <a:rPr lang="it-IT" sz="1300" b="0" i="1" dirty="0"/>
            </a:br>
            <a:r>
              <a:rPr lang="fr-FR" sz="1300" b="0" i="1" dirty="0"/>
              <a:t>GeForce 920M 2GB /</a:t>
            </a:r>
            <a:r>
              <a:rPr lang="fr-FR" sz="1300" b="0" i="1" dirty="0" err="1"/>
              <a:t>PCIe</a:t>
            </a:r>
            <a:r>
              <a:rPr lang="fr-FR" sz="1300" b="0" i="1" dirty="0"/>
              <a:t>/SSE2</a:t>
            </a:r>
            <a:br>
              <a:rPr lang="fr-FR" sz="1300" b="0" i="1" dirty="0"/>
            </a:br>
            <a:r>
              <a:rPr lang="it-IT" sz="1300" b="0" i="1" dirty="0"/>
              <a:t>8 GB </a:t>
            </a:r>
            <a:r>
              <a:rPr lang="it-IT" sz="1300" b="0" i="1" dirty="0" err="1"/>
              <a:t>Ram</a:t>
            </a:r>
            <a:r>
              <a:rPr lang="it-IT" sz="1300" b="0" i="1" dirty="0"/>
              <a:t> 1600Mhz dual </a:t>
            </a:r>
            <a:r>
              <a:rPr lang="it-IT" sz="1300" b="0" i="1" dirty="0" err="1"/>
              <a:t>channell</a:t>
            </a:r>
            <a:endParaRPr lang="it-IT" sz="1300" dirty="0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543F4316-F6E8-4FBB-93CC-4A45DB14FB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2055605"/>
              </p:ext>
            </p:extLst>
          </p:nvPr>
        </p:nvGraphicFramePr>
        <p:xfrm>
          <a:off x="-831781" y="1671326"/>
          <a:ext cx="7229475" cy="40719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6F950801-1E2C-4DAD-8172-CC91D985D8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178567"/>
              </p:ext>
            </p:extLst>
          </p:nvPr>
        </p:nvGraphicFramePr>
        <p:xfrm>
          <a:off x="5830958" y="1743385"/>
          <a:ext cx="5894318" cy="3999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1535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ofessionale riga rossa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459267_TF03031023.potx" id="{30CD9FA1-9D92-4528-986C-2AAE43D2DA51}" vid="{A1FE7318-B077-4C69-92D6-B6655B554C30}"/>
    </a:ext>
  </a:extLst>
</a:theme>
</file>

<file path=ppt/theme/theme2.xml><?xml version="1.0" encoding="utf-8"?>
<a:theme xmlns:a="http://schemas.openxmlformats.org/drawingml/2006/main" name="Tema di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professionale con linea rossa (widescreen)</Template>
  <TotalTime>209</TotalTime>
  <Words>287</Words>
  <Application>Microsoft Office PowerPoint</Application>
  <PresentationFormat>Widescreen</PresentationFormat>
  <Paragraphs>59</Paragraphs>
  <Slides>14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8" baseType="lpstr">
      <vt:lpstr>Arial</vt:lpstr>
      <vt:lpstr>Cambria</vt:lpstr>
      <vt:lpstr>Cambria Math</vt:lpstr>
      <vt:lpstr>Professionale riga rossa 16x9</vt:lpstr>
      <vt:lpstr>High performance computing</vt:lpstr>
      <vt:lpstr>Scopo progettuale</vt:lpstr>
      <vt:lpstr>Librerie utilizzate</vt:lpstr>
      <vt:lpstr>Cenni matematici</vt:lpstr>
      <vt:lpstr>Schema a blocchi</vt:lpstr>
      <vt:lpstr>Interfaccia utente</vt:lpstr>
      <vt:lpstr>Confronto dei benchmark (1) workstation : AMD® Ryzen 7 2700x eight-core processor × 16 thread @ 4.3GHz GeForce GTX 750 2GB Ti/PCIe/SSE2 16 GB Ram 3200Mhz dual channel</vt:lpstr>
      <vt:lpstr>Confronto dei benchmark (2) laptop : Intel® Core™ i5-6200U CPU @ 2.30GHz × 4 GeForce 920M 2GB /PCIe/SSE2 8 GB Ram 1600Mhz dual channell</vt:lpstr>
      <vt:lpstr>Confronto dei benchmark (2) laptop : Intel® Core™ i5-6200U CPU @ 2.30GHz × 4 GeForce 920M 2GB /PCIe/SSE2 8 GB Ram 1600Mhz dual channell</vt:lpstr>
      <vt:lpstr>Confronto dei benchmark (3) Jetson nano : 64-bit Quad-core ARM A57 @ 1.43GHz 128-core NVIDIA Maxwell @ 921MHz 4GB 64-bit LPDDR4 @ 1600MHz | 25.6 GB/s</vt:lpstr>
      <vt:lpstr>Confronto dei benchmark (3) Jetson nano : 64-bit Quad-core ARM A57 @ 1.43GHz 128-core NVIDIA Maxwell @ 921MHz 4GB 64-bit LPDDR4 @ 1600MHz | 25.6 GB/s</vt:lpstr>
      <vt:lpstr>Conclusioni sui benchmark (1)</vt:lpstr>
      <vt:lpstr>Conclusioni sui benchmark (2)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performance computing</dc:title>
  <dc:creator>FABRIZIO DI BLASI</dc:creator>
  <cp:lastModifiedBy>FABRIZIO DI BLASI</cp:lastModifiedBy>
  <cp:revision>33</cp:revision>
  <dcterms:created xsi:type="dcterms:W3CDTF">2019-09-12T15:57:38Z</dcterms:created>
  <dcterms:modified xsi:type="dcterms:W3CDTF">2019-09-26T20:17:11Z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